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93" r:id="rId2"/>
    <p:sldId id="526" r:id="rId3"/>
    <p:sldId id="477" r:id="rId4"/>
    <p:sldId id="480" r:id="rId5"/>
    <p:sldId id="479" r:id="rId6"/>
    <p:sldId id="424" r:id="rId7"/>
    <p:sldId id="529" r:id="rId8"/>
    <p:sldId id="531" r:id="rId9"/>
    <p:sldId id="520" r:id="rId10"/>
    <p:sldId id="521" r:id="rId11"/>
    <p:sldId id="497" r:id="rId12"/>
    <p:sldId id="530" r:id="rId13"/>
    <p:sldId id="532" r:id="rId14"/>
    <p:sldId id="53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54"/>
    <p:restoredTop sz="95833"/>
  </p:normalViewPr>
  <p:slideViewPr>
    <p:cSldViewPr snapToGrid="0" snapToObjects="1">
      <p:cViewPr varScale="1">
        <p:scale>
          <a:sx n="112" d="100"/>
          <a:sy n="112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1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279EC-0C84-A145-8296-EB3987900C84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40A3E6-489E-5E4B-A193-B5600350CD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88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75A99B-AE0D-6D47-9D4A-7FD3564227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44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C9DA-DAD1-0449-AC13-680972F06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B2B225-4605-7343-9862-689FB3CD9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B397D-76D2-C048-8012-4E1D07C7F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7DEF3-147B-D542-A7EC-92C19008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92EFC-41F8-F14A-8FBD-AA9DE350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45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1A229-E142-AE4A-B765-92470B523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5ABA59-5DAE-5348-A406-955B8B8AE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BE1F4-C78A-5447-94EF-2144E3DE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4D237-627B-F646-B506-A64A2ACB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38B90-C707-B04B-A25C-CA28B305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34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F236F2-F4F7-9B40-B765-A3894F9118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300AB4-C550-3C47-9CFC-5A7AF6EB0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AED48-2C65-3A42-9FCB-64545A34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0FBE9-AB27-314F-B37B-CCA7D42E2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1622E-4C10-5F4B-ABEA-B8E89805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10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A290-AEA3-A947-AF3F-FEC7DDD2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26D98-A5F1-5743-A750-2994341F8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3E7B-35D7-2E48-92E2-28A7B4FF1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4D9A1-AA99-334B-AD38-7C3461AB8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B2163-5CE5-354D-AC23-01E4E154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55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B1B0E-D096-BB4D-BD44-471B2552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B8E86-679F-734B-A390-A8D766B0E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89BC1-815B-CA4F-9FED-01D3B6439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3189D-A36E-F244-BE85-38F3D909B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FF4A4-5028-844F-8233-82FA4A823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3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7C3F-8195-0E48-9572-93290FD4D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34963-09BB-E946-AD43-27436EFE0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37BE-E5D4-A64E-9FD5-7D6383848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E313B-6DBE-AD48-8610-7E3A8483A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CA92C-DA32-4F46-9765-3E6D30C9C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BD745-0086-7F46-B0CA-028C7F519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AFB70-6545-E84E-8352-974EB42DC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2B7FF-AE1F-7D45-B44B-465524526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969E40-7CF8-4F4E-BB26-8625A2A0D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5282FF-5FCE-8A40-873F-F50331F6D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FA0EF9-83E3-0946-A2C7-F3B6B3D45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93D78-B79D-664A-AB12-B01B6368B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1793B9-ACAE-A040-9F2B-0099E8DC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37FDFD-7718-5948-9251-A870528D5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C53-3F4B-3A4E-8710-5B74B1D61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3E0E3F-5EB7-0343-B56B-653A4A1D1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4C1EC-ADC9-6345-92D2-6FCB022C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50FB5A-68B2-CD48-90F9-F84B15588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4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47E8E3-4E1E-A146-9F9F-628DFE1D2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152FFF-4EF5-AB4A-9ECA-FB015A878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F07D36-AFD4-F345-A791-7016CDB7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0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6A29-EB72-454D-889C-43AAD3480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13BDA-4C23-4349-8027-7F016B75D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7D8B9D-8CDF-7C47-A376-FC03D71A8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CEFC6-AF3E-184D-A888-E714E5C8C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21C0E-E4E8-294F-ADC8-56D0D924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2D9E2B-7D7E-F746-ADEC-A3C89E30A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16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FBF15-AF16-5C44-8AF7-530C93A95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C9457-D070-0640-91EA-770E61FEB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EFA8D-60AC-6945-BDB1-652BDB39A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61D8C-ED09-4141-8632-26DA4D71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E216F-6894-FB4C-80F3-6BFFA23FD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CA9E1-7FBA-394E-BA50-C26CE167F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0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2D823-897E-904B-B915-4FB91B400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15DA9-0504-5145-A349-BCCC0EAAD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19E86-19F6-E64F-B7A9-A109743741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16ED4-4B26-4541-BE56-6811C4CBDE0D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9A0F8-FEC9-3947-AF1A-5052FEE15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88B5B-A1C8-CF44-8B40-82865AA43B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5E71F-F2B6-AF4E-8EF4-EC3D32A39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34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png"/><Relationship Id="rId4" Type="http://schemas.openxmlformats.org/officeDocument/2006/relationships/image" Target="../media/image8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phet.colorado.edu/sims/html/blackbody-spectrum/latest/blackbody-spectrum_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phet.colorado.edu/sims/html/blackbody-spectrum/latest/blackbody-spectrum_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het.colorado.edu/sims/html/blackbody-spectrum/latest/blackbody-spectrum_e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6B4FB4-9C1A-224A-8E37-6C6F9C519BC6}"/>
              </a:ext>
            </a:extLst>
          </p:cNvPr>
          <p:cNvSpPr txBox="1"/>
          <p:nvPr/>
        </p:nvSpPr>
        <p:spPr>
          <a:xfrm>
            <a:off x="0" y="-1443"/>
            <a:ext cx="11564471" cy="55399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3000" b="1" dirty="0"/>
              <a:t>The ideas we’ve developed apply to all forms of “light”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5B59AA-1F5E-2A44-B311-BC1D89B06D40}"/>
              </a:ext>
            </a:extLst>
          </p:cNvPr>
          <p:cNvSpPr txBox="1"/>
          <p:nvPr/>
        </p:nvSpPr>
        <p:spPr>
          <a:xfrm>
            <a:off x="1644387" y="6245236"/>
            <a:ext cx="8903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this reason, we call light more generally </a:t>
            </a:r>
            <a:r>
              <a:rPr lang="en-US" sz="2400" b="1" dirty="0"/>
              <a:t>electromagnetic radiation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B8D065-3E69-EE47-B7B5-F50BA62483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237"/>
          <a:stretch/>
        </p:blipFill>
        <p:spPr>
          <a:xfrm>
            <a:off x="1133386" y="1657276"/>
            <a:ext cx="8886218" cy="354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03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735F7AB-FEF4-7D40-B551-E3E0B02F26AF}"/>
                  </a:ext>
                </a:extLst>
              </p:cNvPr>
              <p:cNvSpPr txBox="1"/>
              <p:nvPr/>
            </p:nvSpPr>
            <p:spPr>
              <a:xfrm>
                <a:off x="95516" y="5161383"/>
                <a:ext cx="12000968" cy="1408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Wien’s Law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24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endParaRPr lang="en-US" sz="2400" b="1" dirty="0"/>
              </a:p>
              <a:p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=2900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(</a:t>
                </a:r>
                <a:r>
                  <a:rPr lang="en-US" sz="2400" i="1" dirty="0"/>
                  <a:t>K</a:t>
                </a:r>
                <a:r>
                  <a:rPr lang="en-US" sz="2400" dirty="0"/>
                  <a:t>) of the blackbody (in degrees Kelvin) </a:t>
                </a:r>
              </a:p>
              <a:p>
                <a:r>
                  <a:rPr lang="en-US" sz="2400" dirty="0"/>
                  <a:t>Let’s implement this!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735F7AB-FEF4-7D40-B551-E3E0B02F2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16" y="5161383"/>
                <a:ext cx="12000968" cy="1408655"/>
              </a:xfrm>
              <a:prstGeom prst="rect">
                <a:avLst/>
              </a:prstGeom>
              <a:blipFill>
                <a:blip r:embed="rId2"/>
                <a:stretch>
                  <a:fillRect l="-740" b="-5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Blackbody Spectra and Wien’s Law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F22A59-540E-7249-B64E-D2BEF8068258}"/>
              </a:ext>
            </a:extLst>
          </p:cNvPr>
          <p:cNvGrpSpPr>
            <a:grpSpLocks noChangeAspect="1"/>
          </p:cNvGrpSpPr>
          <p:nvPr/>
        </p:nvGrpSpPr>
        <p:grpSpPr>
          <a:xfrm>
            <a:off x="1313792" y="1131570"/>
            <a:ext cx="9051641" cy="3940281"/>
            <a:chOff x="6804561" y="1388402"/>
            <a:chExt cx="4793396" cy="208661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9049B6-A141-1E48-A566-3177A7E3CC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362" b="59041"/>
            <a:stretch/>
          </p:blipFill>
          <p:spPr>
            <a:xfrm>
              <a:off x="6804561" y="1388402"/>
              <a:ext cx="4793396" cy="176678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21CAAB-8115-1E4E-9134-59D6CE5C85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1996"/>
            <a:stretch/>
          </p:blipFill>
          <p:spPr>
            <a:xfrm>
              <a:off x="6804561" y="3066283"/>
              <a:ext cx="4793396" cy="4087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4536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+mn-lt"/>
                  </a:rPr>
                  <a:t>Practicing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30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3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endParaRPr lang="en-US" sz="3000" b="1" dirty="0">
                  <a:latin typeface="+mn-lt"/>
                </a:endParaRPr>
              </a:p>
            </p:txBody>
          </p:sp>
        </mc:Choice>
        <mc:Fallback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blipFill>
                <a:blip r:embed="rId2"/>
                <a:stretch>
                  <a:fillRect l="-1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29F63AC-67AD-CF48-BF37-3F3A9277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79" y="1710055"/>
            <a:ext cx="7708841" cy="188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74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+mn-lt"/>
                  </a:rPr>
                  <a:t>Practicing</a:t>
                </a:r>
                <a:r>
                  <a:rPr lang="en-US" sz="3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30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r>
                  <a:rPr lang="en-US" sz="3000" b="1" dirty="0">
                    <a:latin typeface="+mn-lt"/>
                  </a:rPr>
                  <a:t> … did you results match the simulator?</a:t>
                </a:r>
              </a:p>
            </p:txBody>
          </p:sp>
        </mc:Choice>
        <mc:Fallback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blipFill>
                <a:blip r:embed="rId2"/>
                <a:stretch>
                  <a:fillRect l="-1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0D96631-E6C2-A140-B7C3-DB0E4AA25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50" y="4525010"/>
            <a:ext cx="4508500" cy="1968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4246E7A-FF0C-A74E-A9ED-AD5F44D93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2763" y="1725930"/>
            <a:ext cx="7658477" cy="17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74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+mn-lt"/>
                  </a:rPr>
                  <a:t>Practicing</a:t>
                </a:r>
                <a:r>
                  <a:rPr lang="en-US" sz="3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30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r>
                  <a:rPr lang="en-US" sz="3000" b="1" dirty="0">
                    <a:latin typeface="+mn-lt"/>
                  </a:rPr>
                  <a:t> … Double-checking the units</a:t>
                </a:r>
              </a:p>
            </p:txBody>
          </p:sp>
        </mc:Choice>
        <mc:Fallback>
          <p:sp>
            <p:nvSpPr>
              <p:cNvPr id="11" name="Title 1">
                <a:extLst>
                  <a:ext uri="{FF2B5EF4-FFF2-40B4-BE49-F238E27FC236}">
                    <a16:creationId xmlns:a16="http://schemas.microsoft.com/office/drawing/2014/main" id="{B45FD61E-9EFD-C94C-A678-FBBC935E1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blipFill>
                <a:blip r:embed="rId2"/>
                <a:stretch>
                  <a:fillRect l="-1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64246E7A-FF0C-A74E-A9ED-AD5F44D93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763" y="1725930"/>
            <a:ext cx="7658477" cy="17774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AF02F5-E283-C846-9F51-AB1751854005}"/>
                  </a:ext>
                </a:extLst>
              </p:cNvPr>
              <p:cNvSpPr txBox="1"/>
              <p:nvPr/>
            </p:nvSpPr>
            <p:spPr>
              <a:xfrm>
                <a:off x="91517" y="3778353"/>
                <a:ext cx="12000968" cy="23260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2400" b="1" dirty="0"/>
                  <a:t>Wien’s Law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24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endParaRPr lang="en-US" sz="2400" b="1" dirty="0"/>
              </a:p>
              <a:p>
                <a:endParaRPr lang="en-US" sz="2400" dirty="0"/>
              </a:p>
              <a:p>
                <a:r>
                  <a:rPr lang="en-US" sz="2400" dirty="0"/>
                  <a:t>We’re saying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=2900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300 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400" dirty="0"/>
                  <a:t>. Then …</a:t>
                </a:r>
              </a:p>
              <a:p>
                <a:pPr algn="ctr"/>
                <a:endParaRPr lang="en-US" sz="2400" dirty="0"/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9.67 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(…)</a:t>
                </a:r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AF02F5-E283-C846-9F51-AB17518540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17" y="3778353"/>
                <a:ext cx="12000968" cy="2326021"/>
              </a:xfrm>
              <a:prstGeom prst="rect">
                <a:avLst/>
              </a:prstGeom>
              <a:blipFill>
                <a:blip r:embed="rId4"/>
                <a:stretch>
                  <a:fillRect l="-846"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0439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246E7A-FF0C-A74E-A9ED-AD5F44D93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763" y="1725930"/>
            <a:ext cx="7658477" cy="177746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AF02F5-E283-C846-9F51-AB1751854005}"/>
                  </a:ext>
                </a:extLst>
              </p:cNvPr>
              <p:cNvSpPr txBox="1"/>
              <p:nvPr/>
            </p:nvSpPr>
            <p:spPr>
              <a:xfrm>
                <a:off x="91517" y="3778353"/>
                <a:ext cx="12000968" cy="23260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Wien’s Law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24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endParaRPr lang="en-US" sz="2400" b="1" dirty="0"/>
              </a:p>
              <a:p>
                <a:endParaRPr lang="en-US" sz="2400" dirty="0"/>
              </a:p>
              <a:p>
                <a:r>
                  <a:rPr lang="en-US" sz="2400" dirty="0"/>
                  <a:t>We’re saying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=2900 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300 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400" dirty="0"/>
                  <a:t>. Then …</a:t>
                </a:r>
              </a:p>
              <a:p>
                <a:pPr algn="ctr"/>
                <a:endParaRPr lang="en-US" sz="2400" dirty="0"/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(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9.67 (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)</a:t>
                </a:r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AF02F5-E283-C846-9F51-AB17518540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17" y="3778353"/>
                <a:ext cx="12000968" cy="2326021"/>
              </a:xfrm>
              <a:prstGeom prst="rect">
                <a:avLst/>
              </a:prstGeom>
              <a:blipFill>
                <a:blip r:embed="rId3"/>
                <a:stretch>
                  <a:fillRect l="-846"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itle 1">
                <a:extLst>
                  <a:ext uri="{FF2B5EF4-FFF2-40B4-BE49-F238E27FC236}">
                    <a16:creationId xmlns:a16="http://schemas.microsoft.com/office/drawing/2014/main" id="{F3C69480-DFF1-764D-8203-957A583AB9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+mn-lt"/>
                  </a:rPr>
                  <a:t>Practicing</a:t>
                </a:r>
                <a:r>
                  <a:rPr lang="en-US" sz="30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sz="30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𝒌</m:t>
                        </m:r>
                      </m:num>
                      <m:den>
                        <m:r>
                          <a:rPr lang="en-US" sz="30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den>
                    </m:f>
                  </m:oMath>
                </a14:m>
                <a:r>
                  <a:rPr lang="en-US" sz="3000" b="1" dirty="0">
                    <a:latin typeface="+mn-lt"/>
                  </a:rPr>
                  <a:t> … Double-checking the units</a:t>
                </a:r>
              </a:p>
            </p:txBody>
          </p:sp>
        </mc:Choice>
        <mc:Fallback>
          <p:sp>
            <p:nvSpPr>
              <p:cNvPr id="6" name="Title 1">
                <a:extLst>
                  <a:ext uri="{FF2B5EF4-FFF2-40B4-BE49-F238E27FC236}">
                    <a16:creationId xmlns:a16="http://schemas.microsoft.com/office/drawing/2014/main" id="{F3C69480-DFF1-764D-8203-957A583AB9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1001642"/>
              </a:xfrm>
              <a:prstGeom prst="rect">
                <a:avLst/>
              </a:prstGeom>
              <a:blipFill>
                <a:blip r:embed="rId4"/>
                <a:stretch>
                  <a:fillRect l="-12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6790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Wavelength ranges for climate scientists: shortwave and longwave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2EED275-0B6A-5446-B141-0F57A78A12A4}"/>
              </a:ext>
            </a:extLst>
          </p:cNvPr>
          <p:cNvGrpSpPr/>
          <p:nvPr/>
        </p:nvGrpSpPr>
        <p:grpSpPr>
          <a:xfrm>
            <a:off x="1730140" y="1015797"/>
            <a:ext cx="7021971" cy="5324714"/>
            <a:chOff x="1730140" y="1015797"/>
            <a:chExt cx="7021971" cy="532471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552BFA1-F3EA-164C-9395-E60735CA6955}"/>
                </a:ext>
              </a:extLst>
            </p:cNvPr>
            <p:cNvGrpSpPr/>
            <p:nvPr/>
          </p:nvGrpSpPr>
          <p:grpSpPr>
            <a:xfrm>
              <a:off x="1730140" y="2171700"/>
              <a:ext cx="7021971" cy="3019930"/>
              <a:chOff x="6804561" y="1409208"/>
              <a:chExt cx="4793396" cy="206581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94FFD10-A7E4-2D4C-9DE0-72EE22DD146C}"/>
                  </a:ext>
                </a:extLst>
              </p:cNvPr>
              <p:cNvGrpSpPr/>
              <p:nvPr/>
            </p:nvGrpSpPr>
            <p:grpSpPr>
              <a:xfrm>
                <a:off x="6804561" y="1409208"/>
                <a:ext cx="4793396" cy="2065813"/>
                <a:chOff x="6804561" y="1409208"/>
                <a:chExt cx="4793396" cy="2065813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F1162363-BCE9-7740-8F93-6E1EA03634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t="6769" b="59041"/>
                <a:stretch/>
              </p:blipFill>
              <p:spPr>
                <a:xfrm>
                  <a:off x="6804561" y="1409208"/>
                  <a:ext cx="4793396" cy="1745975"/>
                </a:xfrm>
                <a:prstGeom prst="rect">
                  <a:avLst/>
                </a:prstGeom>
              </p:spPr>
            </p:pic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D37D2E8B-8051-5B4B-A76B-A79F11C05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t="91996"/>
                <a:stretch/>
              </p:blipFill>
              <p:spPr>
                <a:xfrm>
                  <a:off x="6804561" y="3066283"/>
                  <a:ext cx="4793396" cy="408738"/>
                </a:xfrm>
                <a:prstGeom prst="rect">
                  <a:avLst/>
                </a:prstGeom>
              </p:spPr>
            </p:pic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2910009-F546-D646-B672-4E0DD6A6FCF7}"/>
                  </a:ext>
                </a:extLst>
              </p:cNvPr>
              <p:cNvSpPr txBox="1"/>
              <p:nvPr/>
            </p:nvSpPr>
            <p:spPr>
              <a:xfrm>
                <a:off x="9094211" y="3062456"/>
                <a:ext cx="1481959" cy="252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73D08D8-9E67-8C4E-BA6B-B8A9DA945B09}"/>
                </a:ext>
              </a:extLst>
            </p:cNvPr>
            <p:cNvCxnSpPr>
              <a:cxnSpLocks/>
            </p:cNvCxnSpPr>
            <p:nvPr/>
          </p:nvCxnSpPr>
          <p:spPr>
            <a:xfrm>
              <a:off x="5231078" y="1015797"/>
              <a:ext cx="0" cy="5254375"/>
            </a:xfrm>
            <a:prstGeom prst="line">
              <a:avLst/>
            </a:prstGeom>
            <a:ln w="50800">
              <a:solidFill>
                <a:srgbClr val="FF0000">
                  <a:alpha val="44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ED5CC9D-B96B-D640-9681-25E6BBBDAEA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649" y="1086136"/>
              <a:ext cx="0" cy="5254375"/>
            </a:xfrm>
            <a:prstGeom prst="line">
              <a:avLst/>
            </a:prstGeom>
            <a:ln w="50800">
              <a:solidFill>
                <a:schemeClr val="accent1">
                  <a:alpha val="4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A10802-9DCA-3743-AC83-32FB875195D6}"/>
                  </a:ext>
                </a:extLst>
              </p:cNvPr>
              <p:cNvSpPr txBox="1"/>
              <p:nvPr/>
            </p:nvSpPr>
            <p:spPr>
              <a:xfrm>
                <a:off x="709918" y="5374644"/>
                <a:ext cx="260252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200 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𝑛𝑚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0.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A10802-9DCA-3743-AC83-32FB875195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918" y="5374644"/>
                <a:ext cx="2602523" cy="646331"/>
              </a:xfrm>
              <a:prstGeom prst="rect">
                <a:avLst/>
              </a:prstGeom>
              <a:blipFill>
                <a:blip r:embed="rId3"/>
                <a:stretch>
                  <a:fillRect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30E677C-A96D-AD4D-B938-43357FD7D9EE}"/>
                  </a:ext>
                </a:extLst>
              </p:cNvPr>
              <p:cNvSpPr txBox="1"/>
              <p:nvPr/>
            </p:nvSpPr>
            <p:spPr>
              <a:xfrm>
                <a:off x="4441368" y="5417565"/>
                <a:ext cx="260252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30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00 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𝑛𝑚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(3 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30E677C-A96D-AD4D-B938-43357FD7D9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1368" y="5417565"/>
                <a:ext cx="2602523" cy="646331"/>
              </a:xfrm>
              <a:prstGeom prst="rect">
                <a:avLst/>
              </a:prstGeom>
              <a:blipFill>
                <a:blip r:embed="rId4"/>
                <a:stretch>
                  <a:fillRect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8B2B67-D719-EE4E-9D4A-FD1BE1BB72B0}"/>
              </a:ext>
            </a:extLst>
          </p:cNvPr>
          <p:cNvCxnSpPr>
            <a:cxnSpLocks/>
          </p:cNvCxnSpPr>
          <p:nvPr/>
        </p:nvCxnSpPr>
        <p:spPr>
          <a:xfrm>
            <a:off x="8498467" y="909452"/>
            <a:ext cx="0" cy="5254375"/>
          </a:xfrm>
          <a:prstGeom prst="line">
            <a:avLst/>
          </a:prstGeom>
          <a:ln w="50800">
            <a:solidFill>
              <a:srgbClr val="FFC000">
                <a:alpha val="4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FFFB044-6BAB-1745-93EC-52AD430957B4}"/>
                  </a:ext>
                </a:extLst>
              </p:cNvPr>
              <p:cNvSpPr txBox="1"/>
              <p:nvPr/>
            </p:nvSpPr>
            <p:spPr>
              <a:xfrm>
                <a:off x="7833601" y="5374644"/>
                <a:ext cx="260252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0,0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00 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𝑛𝑚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(70 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FFFB044-6BAB-1745-93EC-52AD430957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3601" y="5374644"/>
                <a:ext cx="2602523" cy="646331"/>
              </a:xfrm>
              <a:prstGeom prst="rect">
                <a:avLst/>
              </a:prstGeom>
              <a:blipFill>
                <a:blip r:embed="rId5"/>
                <a:stretch>
                  <a:fillRect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DDB07064-1047-D64A-AEAF-EF1D79A7D0A9}"/>
              </a:ext>
            </a:extLst>
          </p:cNvPr>
          <p:cNvSpPr/>
          <p:nvPr/>
        </p:nvSpPr>
        <p:spPr>
          <a:xfrm>
            <a:off x="8995499" y="2967335"/>
            <a:ext cx="1999621" cy="12013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Longwave</a:t>
            </a:r>
            <a:r>
              <a:rPr lang="en-US" dirty="0"/>
              <a:t> includes the parts of the IR called the </a:t>
            </a:r>
            <a:r>
              <a:rPr lang="en-US" b="1" dirty="0"/>
              <a:t>mid-IR </a:t>
            </a:r>
            <a:r>
              <a:rPr lang="en-US" dirty="0"/>
              <a:t>and the </a:t>
            </a:r>
            <a:r>
              <a:rPr lang="en-US" b="1" dirty="0"/>
              <a:t>far-IR</a:t>
            </a:r>
            <a:r>
              <a:rPr lang="en-US" dirty="0"/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D5AA87-BDD1-AA43-8CD5-EC5AF0FF228A}"/>
              </a:ext>
            </a:extLst>
          </p:cNvPr>
          <p:cNvSpPr/>
          <p:nvPr/>
        </p:nvSpPr>
        <p:spPr>
          <a:xfrm>
            <a:off x="25123" y="2967335"/>
            <a:ext cx="22709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Shortwave</a:t>
            </a:r>
            <a:r>
              <a:rPr lang="en-US" dirty="0"/>
              <a:t> light includes </a:t>
            </a:r>
            <a:r>
              <a:rPr lang="en-US" b="1" dirty="0" err="1"/>
              <a:t>uv</a:t>
            </a:r>
            <a:r>
              <a:rPr lang="en-US" dirty="0"/>
              <a:t>, </a:t>
            </a:r>
            <a:r>
              <a:rPr lang="en-US" b="1" dirty="0"/>
              <a:t>visible</a:t>
            </a:r>
            <a:r>
              <a:rPr lang="en-US" dirty="0"/>
              <a:t>, and the </a:t>
            </a:r>
            <a:r>
              <a:rPr lang="en-US" b="1" dirty="0"/>
              <a:t>near-IR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41285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094897A6-EC56-7547-89F4-DE5DE126AE57}"/>
              </a:ext>
            </a:extLst>
          </p:cNvPr>
          <p:cNvGrpSpPr/>
          <p:nvPr/>
        </p:nvGrpSpPr>
        <p:grpSpPr>
          <a:xfrm>
            <a:off x="6804561" y="1063531"/>
            <a:ext cx="4793396" cy="2411490"/>
            <a:chOff x="6804561" y="1063531"/>
            <a:chExt cx="4793396" cy="241149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8E6BBC4-A0B6-9B42-9068-096FB98B9E3F}"/>
                </a:ext>
              </a:extLst>
            </p:cNvPr>
            <p:cNvGrpSpPr/>
            <p:nvPr/>
          </p:nvGrpSpPr>
          <p:grpSpPr>
            <a:xfrm>
              <a:off x="6804561" y="1063531"/>
              <a:ext cx="4793396" cy="2411490"/>
              <a:chOff x="6804561" y="1063531"/>
              <a:chExt cx="4793396" cy="241149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0F1D1DA-845F-6542-B3E0-7CA0778BF0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59041"/>
              <a:stretch/>
            </p:blipFill>
            <p:spPr>
              <a:xfrm>
                <a:off x="6804561" y="1063531"/>
                <a:ext cx="4793396" cy="209165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C587967-84E3-554C-8A83-BF51C3CAC2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91996"/>
              <a:stretch/>
            </p:blipFill>
            <p:spPr>
              <a:xfrm>
                <a:off x="6804561" y="3066283"/>
                <a:ext cx="4793396" cy="408738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D4DE8B-9F60-9148-A6C6-99603D552579}"/>
                </a:ext>
              </a:extLst>
            </p:cNvPr>
            <p:cNvSpPr txBox="1"/>
            <p:nvPr/>
          </p:nvSpPr>
          <p:spPr>
            <a:xfrm>
              <a:off x="9059916" y="3050785"/>
              <a:ext cx="148195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/>
                <a:t>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Shortwave part of radiative balance </a:t>
            </a:r>
          </a:p>
        </p:txBody>
      </p:sp>
      <p:pic>
        <p:nvPicPr>
          <p:cNvPr id="7" name="Picture 6" descr="http://www.acs.org/content/acs/en/climatescience/energybalance/planetarytemperatures/_jcr_content/articleContent/columnbootstrap_3/column0/image.img.jpg/1374081628417.jpg">
            <a:extLst>
              <a:ext uri="{FF2B5EF4-FFF2-40B4-BE49-F238E27FC236}">
                <a16:creationId xmlns:a16="http://schemas.microsoft.com/office/drawing/2014/main" id="{1C946F82-BC72-7549-AECA-9EF85D6EA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29" y="1063530"/>
            <a:ext cx="6178770" cy="50732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56110CA-FF24-F84A-9BB5-4518B62AF511}"/>
              </a:ext>
            </a:extLst>
          </p:cNvPr>
          <p:cNvGrpSpPr/>
          <p:nvPr/>
        </p:nvGrpSpPr>
        <p:grpSpPr>
          <a:xfrm>
            <a:off x="2446387" y="360838"/>
            <a:ext cx="5930357" cy="1247245"/>
            <a:chOff x="2445672" y="360838"/>
            <a:chExt cx="5994943" cy="16287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524429B-9835-7642-8F2E-D0025E66B6BF}"/>
                </a:ext>
              </a:extLst>
            </p:cNvPr>
            <p:cNvGrpSpPr/>
            <p:nvPr/>
          </p:nvGrpSpPr>
          <p:grpSpPr>
            <a:xfrm>
              <a:off x="2445672" y="557872"/>
              <a:ext cx="5994943" cy="1431701"/>
              <a:chOff x="2445672" y="557872"/>
              <a:chExt cx="5994943" cy="1431701"/>
            </a:xfrm>
          </p:grpSpPr>
          <p:sp>
            <p:nvSpPr>
              <p:cNvPr id="5" name="Bent-Up Arrow 4">
                <a:extLst>
                  <a:ext uri="{FF2B5EF4-FFF2-40B4-BE49-F238E27FC236}">
                    <a16:creationId xmlns:a16="http://schemas.microsoft.com/office/drawing/2014/main" id="{8E20B6EC-6252-0B42-883B-3362EFD7D71A}"/>
                  </a:ext>
                </a:extLst>
              </p:cNvPr>
              <p:cNvSpPr/>
              <p:nvPr/>
            </p:nvSpPr>
            <p:spPr>
              <a:xfrm flipH="1" flipV="1">
                <a:off x="2445672" y="557872"/>
                <a:ext cx="5472427" cy="1088573"/>
              </a:xfrm>
              <a:prstGeom prst="bentUpArrow">
                <a:avLst>
                  <a:gd name="adj1" fmla="val 16210"/>
                  <a:gd name="adj2" fmla="val 35298"/>
                  <a:gd name="adj3" fmla="val 0"/>
                </a:avLst>
              </a:prstGeom>
              <a:solidFill>
                <a:schemeClr val="accent4">
                  <a:alpha val="52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Bent-Up Arrow 5">
                <a:extLst>
                  <a:ext uri="{FF2B5EF4-FFF2-40B4-BE49-F238E27FC236}">
                    <a16:creationId xmlns:a16="http://schemas.microsoft.com/office/drawing/2014/main" id="{6FEA1500-8560-4E4D-B219-92DB5C790429}"/>
                  </a:ext>
                </a:extLst>
              </p:cNvPr>
              <p:cNvSpPr/>
              <p:nvPr/>
            </p:nvSpPr>
            <p:spPr>
              <a:xfrm flipV="1">
                <a:off x="7084848" y="564759"/>
                <a:ext cx="1355767" cy="1424814"/>
              </a:xfrm>
              <a:prstGeom prst="bentUpArrow">
                <a:avLst>
                  <a:gd name="adj1" fmla="val 8846"/>
                  <a:gd name="adj2" fmla="val 35298"/>
                  <a:gd name="adj3" fmla="val 0"/>
                </a:avLst>
              </a:prstGeom>
              <a:solidFill>
                <a:schemeClr val="accent4">
                  <a:alpha val="52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474449-7AB4-F244-9547-1FA2DF075281}"/>
                </a:ext>
              </a:extLst>
            </p:cNvPr>
            <p:cNvSpPr txBox="1"/>
            <p:nvPr/>
          </p:nvSpPr>
          <p:spPr>
            <a:xfrm>
              <a:off x="2910768" y="360838"/>
              <a:ext cx="20334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highlight>
                    <a:srgbClr val="FAE380"/>
                  </a:highlight>
                </a:rPr>
                <a:t>Shortwave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EC9ED79-673D-5E4C-9586-60AF4D247E15}"/>
              </a:ext>
            </a:extLst>
          </p:cNvPr>
          <p:cNvSpPr txBox="1"/>
          <p:nvPr/>
        </p:nvSpPr>
        <p:spPr>
          <a:xfrm>
            <a:off x="6604000" y="3600171"/>
            <a:ext cx="54134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Of the shortwave coming down from the sun, about 30% gets reflected by clouds and the surface (ice/snow), the rest is absorbed by the surface and atmosphere.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63438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58DCCCA-8799-8F4B-B22D-8D94A3C0A895}"/>
              </a:ext>
            </a:extLst>
          </p:cNvPr>
          <p:cNvGrpSpPr/>
          <p:nvPr/>
        </p:nvGrpSpPr>
        <p:grpSpPr>
          <a:xfrm>
            <a:off x="6804561" y="1063531"/>
            <a:ext cx="4793396" cy="2411490"/>
            <a:chOff x="6804561" y="1063531"/>
            <a:chExt cx="4793396" cy="241149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E21153E-788F-DC40-A4BC-D7D36BB6CC14}"/>
                </a:ext>
              </a:extLst>
            </p:cNvPr>
            <p:cNvGrpSpPr/>
            <p:nvPr/>
          </p:nvGrpSpPr>
          <p:grpSpPr>
            <a:xfrm>
              <a:off x="6804561" y="1063531"/>
              <a:ext cx="4793396" cy="2411490"/>
              <a:chOff x="6804561" y="1063531"/>
              <a:chExt cx="4793396" cy="241149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F2854E77-376D-0D4E-B89B-112CF15138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59041"/>
              <a:stretch/>
            </p:blipFill>
            <p:spPr>
              <a:xfrm>
                <a:off x="6804561" y="1063531"/>
                <a:ext cx="4793396" cy="2091652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931CB3C5-E01D-9141-8970-BAE3696209B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91996"/>
              <a:stretch/>
            </p:blipFill>
            <p:spPr>
              <a:xfrm>
                <a:off x="6804561" y="3066283"/>
                <a:ext cx="4793396" cy="408738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87919A5-23C2-4349-B53D-9BE23CE3ACC9}"/>
                </a:ext>
              </a:extLst>
            </p:cNvPr>
            <p:cNvSpPr txBox="1"/>
            <p:nvPr/>
          </p:nvSpPr>
          <p:spPr>
            <a:xfrm>
              <a:off x="9059916" y="3050785"/>
              <a:ext cx="148195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/>
                <a:t>3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Longwave part of radiative balance </a:t>
            </a:r>
          </a:p>
        </p:txBody>
      </p:sp>
      <p:pic>
        <p:nvPicPr>
          <p:cNvPr id="7" name="Picture 6" descr="http://www.acs.org/content/acs/en/climatescience/energybalance/planetarytemperatures/_jcr_content/articleContent/columnbootstrap_3/column0/image.img.jpg/1374081628417.jpg">
            <a:extLst>
              <a:ext uri="{FF2B5EF4-FFF2-40B4-BE49-F238E27FC236}">
                <a16:creationId xmlns:a16="http://schemas.microsoft.com/office/drawing/2014/main" id="{1C946F82-BC72-7549-AECA-9EF85D6EA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29" y="1063530"/>
            <a:ext cx="6178770" cy="507328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73B3ABC-581E-2E43-B130-153C77DC3188}"/>
              </a:ext>
            </a:extLst>
          </p:cNvPr>
          <p:cNvSpPr txBox="1"/>
          <p:nvPr/>
        </p:nvSpPr>
        <p:spPr>
          <a:xfrm>
            <a:off x="6353299" y="3541951"/>
            <a:ext cx="58387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Of the longwave light coming off the surface, most is captured by the atmosphere, then re-emitted back down (“Back Radiation”). That’s the greenhouse effect.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92D03BE-7BDE-5843-8EB9-CA9714000711}"/>
              </a:ext>
            </a:extLst>
          </p:cNvPr>
          <p:cNvGrpSpPr/>
          <p:nvPr/>
        </p:nvGrpSpPr>
        <p:grpSpPr>
          <a:xfrm>
            <a:off x="5010763" y="416390"/>
            <a:ext cx="5317981" cy="1201699"/>
            <a:chOff x="5010763" y="416390"/>
            <a:chExt cx="5317981" cy="120169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2A3E257-757D-384B-8ECA-8697C5D7EC8D}"/>
                </a:ext>
              </a:extLst>
            </p:cNvPr>
            <p:cNvGrpSpPr/>
            <p:nvPr/>
          </p:nvGrpSpPr>
          <p:grpSpPr>
            <a:xfrm>
              <a:off x="5010763" y="553570"/>
              <a:ext cx="5317981" cy="1064519"/>
              <a:chOff x="5010763" y="553570"/>
              <a:chExt cx="5317981" cy="1064519"/>
            </a:xfrm>
          </p:grpSpPr>
          <p:sp>
            <p:nvSpPr>
              <p:cNvPr id="12" name="Bent-Up Arrow 11">
                <a:extLst>
                  <a:ext uri="{FF2B5EF4-FFF2-40B4-BE49-F238E27FC236}">
                    <a16:creationId xmlns:a16="http://schemas.microsoft.com/office/drawing/2014/main" id="{A68D9D62-8910-764F-9C48-2A9AEC2D7AE5}"/>
                  </a:ext>
                </a:extLst>
              </p:cNvPr>
              <p:cNvSpPr/>
              <p:nvPr/>
            </p:nvSpPr>
            <p:spPr>
              <a:xfrm flipH="1" flipV="1">
                <a:off x="5010763" y="553571"/>
                <a:ext cx="4767009" cy="776548"/>
              </a:xfrm>
              <a:prstGeom prst="bentUpArrow">
                <a:avLst>
                  <a:gd name="adj1" fmla="val 15376"/>
                  <a:gd name="adj2" fmla="val 25000"/>
                  <a:gd name="adj3" fmla="val 0"/>
                </a:avLst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Bent-Up Arrow 12">
                <a:extLst>
                  <a:ext uri="{FF2B5EF4-FFF2-40B4-BE49-F238E27FC236}">
                    <a16:creationId xmlns:a16="http://schemas.microsoft.com/office/drawing/2014/main" id="{8A100FD3-8B18-E94D-8D58-7FFA3B643050}"/>
                  </a:ext>
                </a:extLst>
              </p:cNvPr>
              <p:cNvSpPr/>
              <p:nvPr/>
            </p:nvSpPr>
            <p:spPr>
              <a:xfrm flipV="1">
                <a:off x="9218358" y="553570"/>
                <a:ext cx="1110386" cy="1064519"/>
              </a:xfrm>
              <a:prstGeom prst="bentUpArrow">
                <a:avLst>
                  <a:gd name="adj1" fmla="val 11035"/>
                  <a:gd name="adj2" fmla="val 25000"/>
                  <a:gd name="adj3" fmla="val 0"/>
                </a:avLst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90CD1E-C958-3346-BA87-EFAA2639FAB7}"/>
                </a:ext>
              </a:extLst>
            </p:cNvPr>
            <p:cNvSpPr txBox="1"/>
            <p:nvPr/>
          </p:nvSpPr>
          <p:spPr>
            <a:xfrm>
              <a:off x="7067371" y="416390"/>
              <a:ext cx="14369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highlight>
                    <a:srgbClr val="C0C0C0"/>
                  </a:highlight>
                </a:rPr>
                <a:t>Longwave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9609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90D854-F8CA-994E-8940-D41ED586EF4F}"/>
              </a:ext>
            </a:extLst>
          </p:cNvPr>
          <p:cNvSpPr txBox="1"/>
          <p:nvPr/>
        </p:nvSpPr>
        <p:spPr>
          <a:xfrm>
            <a:off x="0" y="0"/>
            <a:ext cx="12192000" cy="55399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3000" b="1" dirty="0"/>
              <a:t>Why we care: Disrupting planetary radiative balance</a:t>
            </a:r>
            <a:endParaRPr lang="en-US" sz="3000" b="1" u="sng" dirty="0"/>
          </a:p>
        </p:txBody>
      </p:sp>
      <p:pic>
        <p:nvPicPr>
          <p:cNvPr id="12" name="Picture 11" descr="http://www.acs.org/content/acs/en/climatescience/energybalance/planetarytemperatures/_jcr_content/articleContent/columnbootstrap_3/column0/image.img.jpg/1374081628417.jpg">
            <a:extLst>
              <a:ext uri="{FF2B5EF4-FFF2-40B4-BE49-F238E27FC236}">
                <a16:creationId xmlns:a16="http://schemas.microsoft.com/office/drawing/2014/main" id="{E52FFCBC-37B7-6D44-8E94-4450C5D80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66" y="1471945"/>
            <a:ext cx="5919161" cy="4860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F537B0-4B8C-8E42-907C-35FDDD7D6DC8}"/>
              </a:ext>
            </a:extLst>
          </p:cNvPr>
          <p:cNvSpPr txBox="1"/>
          <p:nvPr/>
        </p:nvSpPr>
        <p:spPr>
          <a:xfrm>
            <a:off x="4379961" y="933861"/>
            <a:ext cx="1436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Longwave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EF4931-7CCD-C843-B8E3-345A02A2A323}"/>
              </a:ext>
            </a:extLst>
          </p:cNvPr>
          <p:cNvSpPr txBox="1"/>
          <p:nvPr/>
        </p:nvSpPr>
        <p:spPr>
          <a:xfrm>
            <a:off x="1750469" y="966464"/>
            <a:ext cx="2033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FAE380"/>
                </a:highlight>
              </a:rPr>
              <a:t>Shortwave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633A73-5F59-BA4A-B95D-2A190BDAD5E5}"/>
              </a:ext>
            </a:extLst>
          </p:cNvPr>
          <p:cNvSpPr txBox="1"/>
          <p:nvPr/>
        </p:nvSpPr>
        <p:spPr>
          <a:xfrm>
            <a:off x="6272839" y="1695122"/>
            <a:ext cx="59191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change </a:t>
            </a:r>
            <a:r>
              <a:rPr lang="en-US" sz="2400" dirty="0"/>
              <a:t>happens when the planet gets </a:t>
            </a:r>
            <a:r>
              <a:rPr lang="en-US" sz="2400" b="1" dirty="0"/>
              <a:t>out of radiative balance</a:t>
            </a:r>
            <a:r>
              <a:rPr lang="en-US" sz="2400" dirty="0"/>
              <a:t>. How might this happen?</a:t>
            </a:r>
          </a:p>
          <a:p>
            <a:endParaRPr lang="en-US" sz="2400" dirty="0"/>
          </a:p>
          <a:p>
            <a:r>
              <a:rPr lang="en-US" sz="2400" dirty="0"/>
              <a:t>If there’s a change in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Reflectivity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Absorptivity of the atmosphere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Radiation from the surface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Radiation from the atmosphere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Then we’d expect the temperature of the planet to (go up, go down) …</a:t>
            </a:r>
          </a:p>
        </p:txBody>
      </p:sp>
    </p:spTree>
    <p:extLst>
      <p:ext uri="{BB962C8B-B14F-4D97-AF65-F5344CB8AC3E}">
        <p14:creationId xmlns:p14="http://schemas.microsoft.com/office/powerpoint/2010/main" val="3911439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Generating your own Blackbody Spectra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7BAA3B-3C41-8A45-9DBB-FD9C529063E5}"/>
              </a:ext>
            </a:extLst>
          </p:cNvPr>
          <p:cNvSpPr txBox="1"/>
          <p:nvPr/>
        </p:nvSpPr>
        <p:spPr>
          <a:xfrm>
            <a:off x="0" y="591671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hlinkClick r:id="rId2"/>
              </a:rPr>
              <a:t>https://phet.colorado.edu/sims/html/blackbody-spectrum/latest/blackbody-spectrum_en.html</a:t>
            </a:r>
            <a:r>
              <a:rPr lang="en-US" sz="2400" b="1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0F5328A-E127-624A-A679-2EB1AD62633B}"/>
                  </a:ext>
                </a:extLst>
              </p:cNvPr>
              <p:cNvSpPr txBox="1"/>
              <p:nvPr/>
            </p:nvSpPr>
            <p:spPr>
              <a:xfrm>
                <a:off x="6751320" y="2014339"/>
                <a:ext cx="5189220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What happens to the intensity as the object gets hotter?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What happens to the wavelength of maximum intensity?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sz="2400" b="1" dirty="0"/>
                  <a:t>Make a table (in a sheet called “Blackbodies”) of temperature and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400" b="1" baseline="-25000" dirty="0"/>
                  <a:t>max</a:t>
                </a:r>
                <a:r>
                  <a:rPr lang="en-US" sz="2400" b="1" dirty="0"/>
                  <a:t> values for these objects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sz="2400" dirty="0"/>
                  <a:t>Graph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baseline="-25000" dirty="0"/>
                  <a:t>max</a:t>
                </a:r>
                <a:r>
                  <a:rPr lang="en-US" sz="2400" dirty="0"/>
                  <a:t> as a function of T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0F5328A-E127-624A-A679-2EB1AD6263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1320" y="2014339"/>
                <a:ext cx="5189220" cy="3416320"/>
              </a:xfrm>
              <a:prstGeom prst="rect">
                <a:avLst/>
              </a:prstGeom>
              <a:blipFill>
                <a:blip r:embed="rId3"/>
                <a:stretch>
                  <a:fillRect l="-1463" t="-1481" r="-1220" b="-2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BC3C03DF-CA8A-CC48-B57C-CDD48ACA5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" y="2014339"/>
            <a:ext cx="6313928" cy="368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98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Making a table of temperature and 𝜆</a:t>
            </a:r>
            <a:r>
              <a:rPr lang="en-US" sz="3000" b="1" baseline="-25000" dirty="0">
                <a:latin typeface="+mn-lt"/>
              </a:rPr>
              <a:t>max</a:t>
            </a:r>
            <a:endParaRPr lang="en-US" sz="3000" b="1" dirty="0">
              <a:latin typeface="+mn-l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7BAA3B-3C41-8A45-9DBB-FD9C529063E5}"/>
              </a:ext>
            </a:extLst>
          </p:cNvPr>
          <p:cNvSpPr txBox="1"/>
          <p:nvPr/>
        </p:nvSpPr>
        <p:spPr>
          <a:xfrm>
            <a:off x="0" y="591671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hlinkClick r:id="rId2"/>
              </a:rPr>
              <a:t>https://phet.colorado.edu/sims/html/blackbody-spectrum/latest/blackbody-spectrum_en.html</a:t>
            </a:r>
            <a:r>
              <a:rPr lang="en-US" sz="2400" b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C03DF-CA8A-CC48-B57C-CDD48ACA5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" y="2014339"/>
            <a:ext cx="6313928" cy="36812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C726E7-1076-3743-A2BB-23C261AFF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850" y="2524760"/>
            <a:ext cx="45085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566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Generating your own Blackbody Spectra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7BAA3B-3C41-8A45-9DBB-FD9C529063E5}"/>
              </a:ext>
            </a:extLst>
          </p:cNvPr>
          <p:cNvSpPr txBox="1"/>
          <p:nvPr/>
        </p:nvSpPr>
        <p:spPr>
          <a:xfrm>
            <a:off x="0" y="591671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hlinkClick r:id="rId2"/>
              </a:rPr>
              <a:t>https://phet.colorado.edu/sims/html/blackbody-spectrum/latest/blackbody-spectrum_en.html</a:t>
            </a:r>
            <a:r>
              <a:rPr lang="en-US" sz="2400" b="1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0F5328A-E127-624A-A679-2EB1AD62633B}"/>
                  </a:ext>
                </a:extLst>
              </p:cNvPr>
              <p:cNvSpPr txBox="1"/>
              <p:nvPr/>
            </p:nvSpPr>
            <p:spPr>
              <a:xfrm>
                <a:off x="6751320" y="2014339"/>
                <a:ext cx="5189220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What happens to the intensity as the object gets hotter?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What happens to the wavelength of maximum intensity?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sz="2400" dirty="0"/>
                  <a:t>Make a table (in a sheet called “Blackbodies”) of temperature and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baseline="-25000" dirty="0"/>
                  <a:t>max</a:t>
                </a:r>
                <a:r>
                  <a:rPr lang="en-US" sz="2400" dirty="0"/>
                  <a:t> values for these objects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sz="2400" b="1" dirty="0"/>
                  <a:t>Graph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400" b="1" baseline="-25000" dirty="0"/>
                  <a:t>max</a:t>
                </a:r>
                <a:r>
                  <a:rPr lang="en-US" sz="2400" b="1" dirty="0"/>
                  <a:t> as a function of T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0F5328A-E127-624A-A679-2EB1AD6263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1320" y="2014339"/>
                <a:ext cx="5189220" cy="3046988"/>
              </a:xfrm>
              <a:prstGeom prst="rect">
                <a:avLst/>
              </a:prstGeom>
              <a:blipFill>
                <a:blip r:embed="rId3"/>
                <a:stretch>
                  <a:fillRect l="-1463" t="-1660" r="-1220" b="-37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BC3C03DF-CA8A-CC48-B57C-CDD48ACA5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" y="2014339"/>
            <a:ext cx="6313928" cy="368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61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73B3ABC-581E-2E43-B130-153C77DC3188}"/>
                  </a:ext>
                </a:extLst>
              </p:cNvPr>
              <p:cNvSpPr txBox="1"/>
              <p:nvPr/>
            </p:nvSpPr>
            <p:spPr>
              <a:xfrm>
                <a:off x="1041679" y="5466145"/>
                <a:ext cx="1010864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Looks like there’s an </a:t>
                </a:r>
                <a:r>
                  <a:rPr lang="en-US" sz="2400" b="1" dirty="0"/>
                  <a:t>inverse relationship </a:t>
                </a:r>
                <a:r>
                  <a:rPr lang="en-US" sz="2400" dirty="0"/>
                  <a:t>between the </a:t>
                </a:r>
                <a:r>
                  <a:rPr lang="en-US" sz="2400" b="1" dirty="0"/>
                  <a:t>temperature</a:t>
                </a:r>
                <a:r>
                  <a:rPr lang="en-US" sz="2400" dirty="0"/>
                  <a:t> of the object and its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:endParaRPr lang="en-US" sz="2400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73B3ABC-581E-2E43-B130-153C77DC31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679" y="5466145"/>
                <a:ext cx="10108642" cy="830997"/>
              </a:xfrm>
              <a:prstGeom prst="rect">
                <a:avLst/>
              </a:prstGeom>
              <a:blipFill>
                <a:blip r:embed="rId2"/>
                <a:stretch>
                  <a:fillRect t="-4478"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67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000" b="1" dirty="0">
                <a:latin typeface="+mn-lt"/>
              </a:rPr>
              <a:t>Making a graph of </a:t>
            </a:r>
            <a:r>
              <a:rPr lang="en-US" sz="3000" b="1" dirty="0"/>
              <a:t>𝜆</a:t>
            </a:r>
            <a:r>
              <a:rPr lang="en-US" sz="3000" b="1" baseline="-25000" dirty="0"/>
              <a:t>max</a:t>
            </a:r>
            <a:r>
              <a:rPr lang="en-US" sz="3000" b="1" dirty="0">
                <a:latin typeface="+mn-lt"/>
              </a:rPr>
              <a:t> vs temperature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354C7F-822F-8047-8D21-456CC8C13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946952"/>
            <a:ext cx="7309168" cy="4519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460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2572</TotalTime>
  <Words>544</Words>
  <Application>Microsoft Macintosh PowerPoint</Application>
  <PresentationFormat>Widescreen</PresentationFormat>
  <Paragraphs>67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PowerPoint Presentation</vt:lpstr>
      <vt:lpstr>Wavelength ranges for climate scientists: shortwave and longwave</vt:lpstr>
      <vt:lpstr>Shortwave part of radiative balance </vt:lpstr>
      <vt:lpstr>Longwave part of radiative balance </vt:lpstr>
      <vt:lpstr>PowerPoint Presentation</vt:lpstr>
      <vt:lpstr>Generating your own Blackbody Spectra</vt:lpstr>
      <vt:lpstr>Making a table of temperature and 𝜆max</vt:lpstr>
      <vt:lpstr>Generating your own Blackbody Spectra</vt:lpstr>
      <vt:lpstr>Making a graph of 𝜆max vs temperature</vt:lpstr>
      <vt:lpstr>Blackbody Spectra and Wien’s Law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Neshyba</dc:creator>
  <cp:lastModifiedBy>Steven</cp:lastModifiedBy>
  <cp:revision>81</cp:revision>
  <dcterms:created xsi:type="dcterms:W3CDTF">2021-02-22T02:42:03Z</dcterms:created>
  <dcterms:modified xsi:type="dcterms:W3CDTF">2022-02-24T17:20:54Z</dcterms:modified>
</cp:coreProperties>
</file>

<file path=docProps/thumbnail.jpeg>
</file>